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  <p:sldMasterId id="2147483679" r:id="rId4"/>
  </p:sldMasterIdLst>
  <p:sldIdLst>
    <p:sldId id="256" r:id="rId5"/>
    <p:sldId id="266" r:id="rId6"/>
    <p:sldId id="257" r:id="rId7"/>
    <p:sldId id="273" r:id="rId8"/>
    <p:sldId id="277" r:id="rId9"/>
    <p:sldId id="274" r:id="rId10"/>
    <p:sldId id="276" r:id="rId11"/>
    <p:sldId id="278" r:id="rId12"/>
    <p:sldId id="258" r:id="rId13"/>
    <p:sldId id="279" r:id="rId14"/>
    <p:sldId id="28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95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8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0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>
            <a:extLst>
              <a:ext uri="{FF2B5EF4-FFF2-40B4-BE49-F238E27FC236}">
                <a16:creationId xmlns="" xmlns:a16="http://schemas.microsoft.com/office/drawing/2014/main" id="{E970CBB1-3F25-44EF-A6B8-2219DE80F1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221" name="Arc 220">
            <a:extLst>
              <a:ext uri="{FF2B5EF4-FFF2-40B4-BE49-F238E27FC236}">
                <a16:creationId xmlns="" xmlns:a16="http://schemas.microsoft.com/office/drawing/2014/main" id="{32E2B889-41FC-4724-93F6-48A4DEF90230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3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=""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41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131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896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37F98B0-1969-4B0D-B39C-719F77064B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="" xmlns:a16="http://schemas.microsoft.com/office/drawing/2014/main" id="{A0175121-4C90-40A9-B147-E4149E5190AE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36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890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457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C931360-7E41-4248-8AEF-AC858AB643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900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accent1">
                  <a:alpha val="58000"/>
                </a:schemeClr>
              </a:gs>
              <a:gs pos="80000">
                <a:schemeClr val="accent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5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64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73883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A0E8D5F8-DCBB-4697-978C-9F18383C891F}"/>
              </a:ext>
            </a:extLst>
          </p:cNvPr>
          <p:cNvSpPr/>
          <p:nvPr userDrawn="1"/>
        </p:nvSpPr>
        <p:spPr>
          <a:xfrm>
            <a:off x="0" y="161317"/>
            <a:ext cx="11191164" cy="1026038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0734" y="339509"/>
            <a:ext cx="97759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1FC942A5-2D0D-4483-A217-3F3729323734}"/>
              </a:ext>
            </a:extLst>
          </p:cNvPr>
          <p:cNvSpPr/>
          <p:nvPr userDrawn="1"/>
        </p:nvSpPr>
        <p:spPr>
          <a:xfrm>
            <a:off x="0" y="161317"/>
            <a:ext cx="1668083" cy="1026038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A01515AE-4193-4204-AAE3-28BCF655ED34}"/>
              </a:ext>
            </a:extLst>
          </p:cNvPr>
          <p:cNvSpPr/>
          <p:nvPr userDrawn="1"/>
        </p:nvSpPr>
        <p:spPr>
          <a:xfrm>
            <a:off x="11288971" y="161317"/>
            <a:ext cx="903029" cy="1026038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30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2C30C39C-AAA9-4761-B982-E964F936EA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32695" y="1988366"/>
            <a:ext cx="2444297" cy="244429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4359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1107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43073D1A-A4A7-4F5B-BE54-63CEAB575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8CF70162-E0C4-4E2A-B2CE-73A493476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2807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2395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=""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958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711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6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1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2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8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0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1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31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0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51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41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521903" y="2687877"/>
            <a:ext cx="561057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ru-RU" altLang="ko-KR" sz="4400" b="1" dirty="0">
                <a:solidFill>
                  <a:prstClr val="white"/>
                </a:solidFill>
                <a:latin typeface="Bahnschrift" panose="020B0502040204020203" pitchFamily="34" charset="0"/>
                <a:cs typeface="Arial" pitchFamily="34" charset="0"/>
              </a:rPr>
              <a:t>Конвертеры в </a:t>
            </a:r>
            <a:r>
              <a:rPr lang="en-US" altLang="ko-KR" sz="4400" b="1" dirty="0">
                <a:solidFill>
                  <a:prstClr val="white"/>
                </a:solidFill>
                <a:latin typeface="Bahnschrift" panose="020B0502040204020203" pitchFamily="34" charset="0"/>
                <a:cs typeface="Arial" pitchFamily="34" charset="0"/>
              </a:rPr>
              <a:t>Xamarin</a:t>
            </a:r>
            <a:endParaRPr lang="ko-KR" altLang="en-US" sz="4400" b="1" dirty="0">
              <a:solidFill>
                <a:prstClr val="white"/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1527CFAF-7CCE-44BB-AF72-C1F244779008}"/>
              </a:ext>
            </a:extLst>
          </p:cNvPr>
          <p:cNvGrpSpPr/>
          <p:nvPr/>
        </p:nvGrpSpPr>
        <p:grpSpPr>
          <a:xfrm>
            <a:off x="361896" y="1498187"/>
            <a:ext cx="5389197" cy="3861625"/>
            <a:chOff x="2491486" y="2166705"/>
            <a:chExt cx="4786450" cy="3429727"/>
          </a:xfrm>
          <a:solidFill>
            <a:schemeClr val="bg1"/>
          </a:solidFill>
        </p:grpSpPr>
        <p:grpSp>
          <p:nvGrpSpPr>
            <p:cNvPr id="16" name="Graphic 166">
              <a:extLst>
                <a:ext uri="{FF2B5EF4-FFF2-40B4-BE49-F238E27FC236}">
                  <a16:creationId xmlns="" xmlns:a16="http://schemas.microsoft.com/office/drawing/2014/main" id="{76D1291D-A11D-4617-ACBA-1EB139B4784E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218" name="Freeform: Shape 217">
                <a:extLst>
                  <a:ext uri="{FF2B5EF4-FFF2-40B4-BE49-F238E27FC236}">
                    <a16:creationId xmlns="" xmlns:a16="http://schemas.microsoft.com/office/drawing/2014/main" id="{0C3E7658-13F9-4CBF-AEBE-89CAA6F8F54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="" xmlns:a16="http://schemas.microsoft.com/office/drawing/2014/main" id="{E1216653-ACFD-4626-BFCB-8D8BE8D02F14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="" xmlns:a16="http://schemas.microsoft.com/office/drawing/2014/main" id="{A5CCD930-C3E6-48FA-A447-1EF7D945F32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="" xmlns:a16="http://schemas.microsoft.com/office/drawing/2014/main" id="{82BFDAAB-DF19-4F7A-B787-7EECCB733C0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="" xmlns:a16="http://schemas.microsoft.com/office/drawing/2014/main" id="{F437D5C5-EE11-43BB-8CFE-7DBEE78813D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="" xmlns:a16="http://schemas.microsoft.com/office/drawing/2014/main" id="{33FE45C7-7743-4279-9599-CFD691F575D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="" xmlns:a16="http://schemas.microsoft.com/office/drawing/2014/main" id="{45E7C030-0A90-48B1-937F-520F1B809878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="" xmlns:a16="http://schemas.microsoft.com/office/drawing/2014/main" id="{3BDE8C39-785B-46E9-AAF8-25DC0AC9981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="" xmlns:a16="http://schemas.microsoft.com/office/drawing/2014/main" id="{7D2CFCE9-4A76-4C62-AE02-F9D55300A53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="" xmlns:a16="http://schemas.microsoft.com/office/drawing/2014/main" id="{47D7CCC1-F881-4ABF-AECE-D88DBC94EFC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="" xmlns:a16="http://schemas.microsoft.com/office/drawing/2014/main" id="{94DE75FA-1EA7-4225-A57A-25BDB3025F0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="" xmlns:a16="http://schemas.microsoft.com/office/drawing/2014/main" id="{1279FD30-1398-48F1-A83C-BFF6FCEC513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="" xmlns:a16="http://schemas.microsoft.com/office/drawing/2014/main" id="{CBC0C658-C164-4854-B9CA-48A7CE2357A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="" xmlns:a16="http://schemas.microsoft.com/office/drawing/2014/main" id="{CDD35EAA-05AE-467C-8616-2A559406A9B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="" xmlns:a16="http://schemas.microsoft.com/office/drawing/2014/main" id="{C293E587-D473-40B1-9D2C-47C318FDEB1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="" xmlns:a16="http://schemas.microsoft.com/office/drawing/2014/main" id="{28CFF37B-A016-4F71-A8E3-FBFE29F03E9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="" xmlns:a16="http://schemas.microsoft.com/office/drawing/2014/main" id="{85DBBD7E-EF65-47BA-80AE-33A4F245A9E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="" xmlns:a16="http://schemas.microsoft.com/office/drawing/2014/main" id="{CC42ECB2-55FD-4854-AB69-0D3E661F3F98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="" xmlns:a16="http://schemas.microsoft.com/office/drawing/2014/main" id="{9A1734F4-3CAA-48BF-BA98-9A10C038B700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="" xmlns:a16="http://schemas.microsoft.com/office/drawing/2014/main" id="{CE1322D1-740B-4847-88F0-6EC72D2F41E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="" xmlns:a16="http://schemas.microsoft.com/office/drawing/2014/main" id="{30F04740-12EB-497B-8B91-51D4B31E7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91486" y="3466203"/>
              <a:ext cx="3600450" cy="77152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8ECA97C9-D664-4952-9EC2-18F60B03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="" xmlns:a16="http://schemas.microsoft.com/office/drawing/2014/main" id="{15AE8B53-1976-4CC1-8501-44A62C40E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20" name="Graphic 166">
              <a:extLst>
                <a:ext uri="{FF2B5EF4-FFF2-40B4-BE49-F238E27FC236}">
                  <a16:creationId xmlns="" xmlns:a16="http://schemas.microsoft.com/office/drawing/2014/main" id="{8D1099EE-B7D4-471F-BF10-B35A2B31867D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198" name="Freeform: Shape 197">
                <a:extLst>
                  <a:ext uri="{FF2B5EF4-FFF2-40B4-BE49-F238E27FC236}">
                    <a16:creationId xmlns="" xmlns:a16="http://schemas.microsoft.com/office/drawing/2014/main" id="{3CDC641A-4F40-4017-BD1B-202F1575353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="" xmlns:a16="http://schemas.microsoft.com/office/drawing/2014/main" id="{0ED0D901-344C-4A93-B612-ACF6ABD620B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="" xmlns:a16="http://schemas.microsoft.com/office/drawing/2014/main" id="{D76E62BE-68EA-401C-92CA-3588760BF1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="" xmlns:a16="http://schemas.microsoft.com/office/drawing/2014/main" id="{4A2DB005-CDA6-49F9-A1A0-159D3B4FF43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="" xmlns:a16="http://schemas.microsoft.com/office/drawing/2014/main" id="{BE6DB662-7BE4-408B-8D05-2F00EA92E9AA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="" xmlns:a16="http://schemas.microsoft.com/office/drawing/2014/main" id="{ABF88796-79B6-4671-B97D-210D5B3B95E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="" xmlns:a16="http://schemas.microsoft.com/office/drawing/2014/main" id="{AC6B51A1-D75D-461D-ACE9-383CE899A2C4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="" xmlns:a16="http://schemas.microsoft.com/office/drawing/2014/main" id="{3B86DBE1-D05E-4718-AD02-9F8C213E57A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="" xmlns:a16="http://schemas.microsoft.com/office/drawing/2014/main" id="{FB5A3C0A-F51C-406C-903A-81EC28413ED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="" xmlns:a16="http://schemas.microsoft.com/office/drawing/2014/main" id="{CA2672FA-B090-443C-B8A7-37F5F9E30E4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="" xmlns:a16="http://schemas.microsoft.com/office/drawing/2014/main" id="{6532AE46-43A4-4B05-9928-DD3C0E4ED06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="" xmlns:a16="http://schemas.microsoft.com/office/drawing/2014/main" id="{D344CFFD-4038-43A9-A5CA-5B07A92C928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="" xmlns:a16="http://schemas.microsoft.com/office/drawing/2014/main" id="{624B330C-474E-4999-BA9B-8F048E81DC7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="" xmlns:a16="http://schemas.microsoft.com/office/drawing/2014/main" id="{FA1AEEF2-F04B-45A5-9054-A46D60512E5D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="" xmlns:a16="http://schemas.microsoft.com/office/drawing/2014/main" id="{137509FC-32AF-4044-A39F-219F1F3C00F0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="" xmlns:a16="http://schemas.microsoft.com/office/drawing/2014/main" id="{FE839D09-DE1A-4E16-A06E-0D4B748DD1C5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="" xmlns:a16="http://schemas.microsoft.com/office/drawing/2014/main" id="{F9ABAC86-6FA1-49A0-9795-68885474762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="" xmlns:a16="http://schemas.microsoft.com/office/drawing/2014/main" id="{300D4050-0144-4A34-8927-846E6A2EA3F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="" xmlns:a16="http://schemas.microsoft.com/office/drawing/2014/main" id="{EBC56B67-1AC9-4E2C-997D-0A7334E794D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="" xmlns:a16="http://schemas.microsoft.com/office/drawing/2014/main" id="{297E33E8-0E89-4392-B96A-C698A4C4F6F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Graphic 166">
              <a:extLst>
                <a:ext uri="{FF2B5EF4-FFF2-40B4-BE49-F238E27FC236}">
                  <a16:creationId xmlns="" xmlns:a16="http://schemas.microsoft.com/office/drawing/2014/main" id="{F9141121-0887-4503-8F6F-E910C6356BEF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BFE743C3-C9CB-4F8D-B83C-FFD63D87EA77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="" xmlns:a16="http://schemas.microsoft.com/office/drawing/2014/main" id="{3A02079A-A908-4D69-9E5C-27041294C01D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="" xmlns:a16="http://schemas.microsoft.com/office/drawing/2014/main" id="{82CA9E4E-E851-4F0C-8944-4E54BF49EF16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="" xmlns:a16="http://schemas.microsoft.com/office/drawing/2014/main" id="{C01AC133-BFF8-4799-8BC0-258CEF5959E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="" xmlns:a16="http://schemas.microsoft.com/office/drawing/2014/main" id="{E0A308CB-E865-4BE4-835E-67F5AFD8E08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="" xmlns:a16="http://schemas.microsoft.com/office/drawing/2014/main" id="{BBFE1FF2-4B02-470F-9692-611D559364F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="" xmlns:a16="http://schemas.microsoft.com/office/drawing/2014/main" id="{90A4245A-9E01-4413-A377-4DE08CE1934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="" xmlns:a16="http://schemas.microsoft.com/office/drawing/2014/main" id="{8BDBAE93-F6C7-4BBA-8648-68BE38BB7E84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="" xmlns:a16="http://schemas.microsoft.com/office/drawing/2014/main" id="{03CCA2E8-9C2A-4C3B-B0A4-ACBB56BEB9C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="" xmlns:a16="http://schemas.microsoft.com/office/drawing/2014/main" id="{039D8114-8423-4F98-9353-D80A9E17B560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="" xmlns:a16="http://schemas.microsoft.com/office/drawing/2014/main" id="{D8B688EA-5247-47BB-B46C-05D54295EE5D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="" xmlns:a16="http://schemas.microsoft.com/office/drawing/2014/main" id="{5985AD2D-D780-4BA6-8F3B-D6125630D34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="" xmlns:a16="http://schemas.microsoft.com/office/drawing/2014/main" id="{FE5199ED-47F4-4AA8-A405-9F43533E65E2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="" xmlns:a16="http://schemas.microsoft.com/office/drawing/2014/main" id="{5B32631E-A1E2-433A-8EF4-2568546E869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="" xmlns:a16="http://schemas.microsoft.com/office/drawing/2014/main" id="{C5E6474F-FE3E-4FE3-8ED7-9AC852164B5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="" xmlns:a16="http://schemas.microsoft.com/office/drawing/2014/main" id="{25A8DCEA-F6D5-4023-A567-5E049C3A12E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="" xmlns:a16="http://schemas.microsoft.com/office/drawing/2014/main" id="{AF05903D-B940-468C-B78D-F95F0FC28FC1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="" xmlns:a16="http://schemas.microsoft.com/office/drawing/2014/main" id="{BC974302-55EB-4179-A85C-4253093217A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="" xmlns:a16="http://schemas.microsoft.com/office/drawing/2014/main" id="{9196BBF4-D47A-46DA-A8BE-90951167D054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="" xmlns:a16="http://schemas.microsoft.com/office/drawing/2014/main" id="{E23214B6-1C4F-4C8B-B030-25C78163DF8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2" name="Graphic 234">
              <a:extLst>
                <a:ext uri="{FF2B5EF4-FFF2-40B4-BE49-F238E27FC236}">
                  <a16:creationId xmlns="" xmlns:a16="http://schemas.microsoft.com/office/drawing/2014/main" id="{0E8BC87D-2319-4EA6-B5B3-DDC5ED3EF8F9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  <a:grpFill/>
          </p:grpSpPr>
          <p:sp>
            <p:nvSpPr>
              <p:cNvPr id="172" name="Freeform: Shape 171">
                <a:extLst>
                  <a:ext uri="{FF2B5EF4-FFF2-40B4-BE49-F238E27FC236}">
                    <a16:creationId xmlns="" xmlns:a16="http://schemas.microsoft.com/office/drawing/2014/main" id="{452A628C-535B-4754-8D97-5EF9FC4A41D3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B020DC91-F1DB-4F7C-8FAD-8D2F402DB394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F6169FD2-C218-4A00-AF51-A9D59F0BE4AC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9405F4BC-7B95-4DCB-B588-18BA5EDA0A36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="" xmlns:a16="http://schemas.microsoft.com/office/drawing/2014/main" id="{475A5F7C-EAB1-4B94-B467-7E40E073BD6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588CC3B2-437A-46FC-BF4E-9FB61FE4973A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3" name="Graphic 166">
              <a:extLst>
                <a:ext uri="{FF2B5EF4-FFF2-40B4-BE49-F238E27FC236}">
                  <a16:creationId xmlns="" xmlns:a16="http://schemas.microsoft.com/office/drawing/2014/main" id="{F395EF3D-BCFF-4BDA-A136-F3ED3193C979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52" name="Freeform: Shape 151">
                <a:extLst>
                  <a:ext uri="{FF2B5EF4-FFF2-40B4-BE49-F238E27FC236}">
                    <a16:creationId xmlns="" xmlns:a16="http://schemas.microsoft.com/office/drawing/2014/main" id="{090CE62D-4354-4DA9-8B3D-ADB230BBCE65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="" xmlns:a16="http://schemas.microsoft.com/office/drawing/2014/main" id="{DE406C90-0CD1-4539-B84B-AAEF11219B1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38A614C4-57FF-4D59-B082-3DE73F78FBC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B97D19A5-209D-458C-B2CE-A9B96792D2D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9C778A36-9280-4E18-87A5-C28A322B9F1E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1C30A4CA-403E-4D76-99C6-A2460E109FE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3D6A0DE6-8215-44CE-858E-554564A3DBA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443681FF-EAB2-40D4-ABBB-348FA45228B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559C4C46-1F53-4756-B0C3-28A9C2C5231B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E01D6716-8E57-4D4B-BF98-02539AEDEE2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09F97FBC-5636-4ADD-A2AE-A4EBBA06EA88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44076DDC-7E6F-48CF-8606-FB9B9304D1E9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FA21E20B-BA80-44E2-BAD4-D7074C7EE4B0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B4C7D4B5-B4AA-4AA9-BD57-7D8D8F22134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B00AF39C-D107-404C-A81D-C80709F4A833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2C86537A-A636-4F9B-A44B-F82BF4DBFD1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="" xmlns:a16="http://schemas.microsoft.com/office/drawing/2014/main" id="{4268C19B-7D5C-4751-9E7F-1EF92882C0EF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1CDF8655-1534-4557-AB56-575CDACF01B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73B7697A-913B-4B31-8445-898BFEBE1C7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71031A19-1A7C-4901-966B-5346553B35C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aphic 3">
              <a:extLst>
                <a:ext uri="{FF2B5EF4-FFF2-40B4-BE49-F238E27FC236}">
                  <a16:creationId xmlns="" xmlns:a16="http://schemas.microsoft.com/office/drawing/2014/main" id="{A11F8951-D580-4389-8CEC-94BFFE8B462E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6652FEE1-5D21-4162-850A-023CFB4ABDFA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721A7032-4210-4948-8AA7-82671C232F79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8FADED69-6170-4C5E-80CE-3C1F5E0125EA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804C4903-4291-4B86-AEBD-DBB246FAE01D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9E6B3CF6-2811-4E64-AB8C-1BCEBC432F0D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B4A18E7B-6A5E-439A-950C-D24B1A57FFC6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B8EE48EF-3528-49E6-BE95-FD71748CB1DB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33F8C2AB-1474-4D19-8F9D-C95FB8620184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BF8ACD57-7FE0-49D4-95B9-532A99819F8C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4584B00E-9B2D-4C79-8631-88F8B901AF16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5A04A99C-43CA-4D08-9874-917C9491BAFB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2969B493-6C24-468D-B452-55DCC56546F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84F31F34-3E80-44CB-8583-7F8A36CFF232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="" xmlns:a16="http://schemas.microsoft.com/office/drawing/2014/main" id="{9F223C60-188E-49FC-AD18-163F73C3EAB5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="" xmlns:a16="http://schemas.microsoft.com/office/drawing/2014/main" id="{504AF744-B4F5-4145-A113-D9876D5CFC10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="" xmlns:a16="http://schemas.microsoft.com/office/drawing/2014/main" id="{F50B4BB1-5D23-49BD-82BC-35D3DCDFE246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B0E5B37A-1BB2-472D-B176-ABE1116F244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B13B717E-9DBC-49FF-912A-C05DAA8992AF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1EFE2F74-B037-4337-8DE2-3000F728057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6F5B4E6C-5E23-4AAC-9C68-CA945BA9C2F2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84AD5165-C08D-477D-80DC-A719D2044DD0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92A8D20B-1A5D-49B7-8A34-32B03993A1CB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B7E613D9-3BB1-4543-953F-5057185EB1A1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E0207523-EE14-42DB-8279-9BAE73CE8B3D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42080175-49BF-43BC-9CC0-A435D947869C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FC9268F1-F46A-4805-884D-CA88A2F1006A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0FE25E3C-C9B2-41BD-9727-EC76C0B3DEF3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="" xmlns:a16="http://schemas.microsoft.com/office/drawing/2014/main" id="{5041F865-C946-41C9-95D9-31420B1F04FC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="" xmlns:a16="http://schemas.microsoft.com/office/drawing/2014/main" id="{21A31480-EEC2-438C-9B69-CD7870676EC9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="" xmlns:a16="http://schemas.microsoft.com/office/drawing/2014/main" id="{8F2DEF52-A27C-4E23-A031-8BBAA6F799E1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="" xmlns:a16="http://schemas.microsoft.com/office/drawing/2014/main" id="{CF365CE0-D26C-4FFE-AD62-CEE7CCEAA690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="" xmlns:a16="http://schemas.microsoft.com/office/drawing/2014/main" id="{4CDF836D-FA76-4532-8E91-1ED01A061322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="" xmlns:a16="http://schemas.microsoft.com/office/drawing/2014/main" id="{13BB298A-41BD-4F46-A885-398B760E6553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="" xmlns:a16="http://schemas.microsoft.com/office/drawing/2014/main" id="{A2306094-61E7-46D2-B561-7C18DAE7EB75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="" xmlns:a16="http://schemas.microsoft.com/office/drawing/2014/main" id="{AD83547C-9F3E-4095-98F1-92AE1E3F4189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="" xmlns:a16="http://schemas.microsoft.com/office/drawing/2014/main" id="{D3F74F95-A183-417F-8E87-187DFC41239A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="" xmlns:a16="http://schemas.microsoft.com/office/drawing/2014/main" id="{36818A00-6CB4-4F70-BF13-5C967EE7EC25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="" xmlns:a16="http://schemas.microsoft.com/office/drawing/2014/main" id="{F163BAE2-AD65-442E-90B9-6C6E661E2B6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="" xmlns:a16="http://schemas.microsoft.com/office/drawing/2014/main" id="{DA17A58E-565B-4529-B31B-370429B14419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="" xmlns:a16="http://schemas.microsoft.com/office/drawing/2014/main" id="{BDA53D05-15C6-49FB-AEA6-678A811EF5B7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="" xmlns:a16="http://schemas.microsoft.com/office/drawing/2014/main" id="{B278BD38-1F79-4406-9F3C-9BF595192E7B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="" xmlns:a16="http://schemas.microsoft.com/office/drawing/2014/main" id="{CE637A85-B58A-44C2-98B0-DFC164AD3465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="" xmlns:a16="http://schemas.microsoft.com/office/drawing/2014/main" id="{D5579501-5E52-4D11-A2D3-12B09C2949B0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="" xmlns:a16="http://schemas.microsoft.com/office/drawing/2014/main" id="{440BB581-3D25-40D7-8360-6ED7A9F2BF2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="" xmlns:a16="http://schemas.microsoft.com/office/drawing/2014/main" id="{6E7E0F58-2811-4E1E-9BA2-99B133063569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="" xmlns:a16="http://schemas.microsoft.com/office/drawing/2014/main" id="{9F0DB081-26B8-4209-A46A-F8810AAA7834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="" xmlns:a16="http://schemas.microsoft.com/office/drawing/2014/main" id="{C03EACFA-2B27-4F1E-9DD1-A0BD6FADBD0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="" xmlns:a16="http://schemas.microsoft.com/office/drawing/2014/main" id="{405AA606-61A6-48B5-899C-0B6ABBD96C4B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="" xmlns:a16="http://schemas.microsoft.com/office/drawing/2014/main" id="{ED78F833-70B1-4B96-A07A-D8701E340F12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="" xmlns:a16="http://schemas.microsoft.com/office/drawing/2014/main" id="{84F308DD-6BE0-4F14-80E4-F0C9697BD96F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="" xmlns:a16="http://schemas.microsoft.com/office/drawing/2014/main" id="{B45E6BCE-38E7-4548-9BB7-F4EDA3FE7B51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="" xmlns:a16="http://schemas.microsoft.com/office/drawing/2014/main" id="{CF979A80-C1A1-4A27-91DF-4FD4C5BB88AE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="" xmlns:a16="http://schemas.microsoft.com/office/drawing/2014/main" id="{B37E6589-EA54-4209-8C4A-F82EC3F15733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="" xmlns:a16="http://schemas.microsoft.com/office/drawing/2014/main" id="{7164D8A6-B01E-4C3D-BCFB-72F38638AF47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="" xmlns:a16="http://schemas.microsoft.com/office/drawing/2014/main" id="{E9965FAC-8158-4729-B6B0-9A06B1A490FE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="" xmlns:a16="http://schemas.microsoft.com/office/drawing/2014/main" id="{9A513717-B175-4821-AFF8-2B8E1B793E2F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="" xmlns:a16="http://schemas.microsoft.com/office/drawing/2014/main" id="{C148B944-1414-4863-9FA1-95547CFE6FFD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="" xmlns:a16="http://schemas.microsoft.com/office/drawing/2014/main" id="{A83AF7CD-A3CE-4FE6-8C3F-8468103C1A5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="" xmlns:a16="http://schemas.microsoft.com/office/drawing/2014/main" id="{BF250EB3-11B0-4200-8FA4-193A1C0AC2D7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="" xmlns:a16="http://schemas.microsoft.com/office/drawing/2014/main" id="{CBEF3E2C-37DC-40C6-AD5E-47CBCE9E2A3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="" xmlns:a16="http://schemas.microsoft.com/office/drawing/2014/main" id="{063E0395-EE72-47CC-8488-940D040EDC5E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="" xmlns:a16="http://schemas.microsoft.com/office/drawing/2014/main" id="{DF58809F-011F-4AA7-B502-3D47F13B44D8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="" xmlns:a16="http://schemas.microsoft.com/office/drawing/2014/main" id="{E8717AF7-779B-4DF3-9CEF-D586EA470431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="" xmlns:a16="http://schemas.microsoft.com/office/drawing/2014/main" id="{BBCD6C76-6AE2-4763-B46B-4EE431766134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="" xmlns:a16="http://schemas.microsoft.com/office/drawing/2014/main" id="{6C7FBF5C-A49A-4D31-9A21-76B56C0DF3FA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="" xmlns:a16="http://schemas.microsoft.com/office/drawing/2014/main" id="{3AF5C66F-C19C-450F-A636-6856995E3F7D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="" xmlns:a16="http://schemas.microsoft.com/office/drawing/2014/main" id="{384F53D1-48F2-47B4-8E4A-D6F6B605C6C6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="" xmlns:a16="http://schemas.microsoft.com/office/drawing/2014/main" id="{85CF9297-99C2-4BC0-ABD8-D607405790BE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="" xmlns:a16="http://schemas.microsoft.com/office/drawing/2014/main" id="{162E1B38-3F97-4CB8-A3A8-A89FA5899E7A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="" xmlns:a16="http://schemas.microsoft.com/office/drawing/2014/main" id="{31D72538-A8E6-48F9-ABB7-57ACC84A1A7B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="" xmlns:a16="http://schemas.microsoft.com/office/drawing/2014/main" id="{3F0E606A-1CD1-4D71-A8A7-77C422D8DAC1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="" xmlns:a16="http://schemas.microsoft.com/office/drawing/2014/main" id="{F3CE38DB-DA89-4531-8B4A-699958CF1E2B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="" xmlns:a16="http://schemas.microsoft.com/office/drawing/2014/main" id="{F056790B-1E88-4771-825C-AFB0FF4579B1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="" xmlns:a16="http://schemas.microsoft.com/office/drawing/2014/main" id="{7DCA4795-58C0-473D-B81C-0E6C59291180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="" xmlns:a16="http://schemas.microsoft.com/office/drawing/2014/main" id="{40B40C1B-35AA-4555-A89F-3305352E9EA3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="" xmlns:a16="http://schemas.microsoft.com/office/drawing/2014/main" id="{70363258-5BBC-4FE2-B802-9B019DB20F56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="" xmlns:a16="http://schemas.microsoft.com/office/drawing/2014/main" id="{7B7557A3-3661-4E9C-B39D-B03D062E8A8B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="" xmlns:a16="http://schemas.microsoft.com/office/drawing/2014/main" id="{1EF6EE7F-D70D-4736-BFA3-199FCDE19DDA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="" xmlns:a16="http://schemas.microsoft.com/office/drawing/2014/main" id="{E6B602B8-A178-473D-9F5A-9BB397626ED8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="" xmlns:a16="http://schemas.microsoft.com/office/drawing/2014/main" id="{6AA2A7CD-5FB1-4292-9095-694F1352559F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="" xmlns:a16="http://schemas.microsoft.com/office/drawing/2014/main" id="{B331F04C-AABC-46B3-9D30-EDF68C64F8C0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="" xmlns:a16="http://schemas.microsoft.com/office/drawing/2014/main" id="{57235F60-C42B-4C0A-9707-6FAF81FCFFCC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="" xmlns:a16="http://schemas.microsoft.com/office/drawing/2014/main" id="{131FE774-C36F-42A3-9EBC-D78F2B8E66E9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="" xmlns:a16="http://schemas.microsoft.com/office/drawing/2014/main" id="{76E5FE6F-1815-42A7-92B3-2214557950EF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="" xmlns:a16="http://schemas.microsoft.com/office/drawing/2014/main" id="{063DB948-4DDD-40EA-9BEC-159B7B2B96F2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="" xmlns:a16="http://schemas.microsoft.com/office/drawing/2014/main" id="{9D889E67-9BDF-4941-9166-1DEB1341ADB3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="" xmlns:a16="http://schemas.microsoft.com/office/drawing/2014/main" id="{F83D47A6-5339-44D9-85F0-E489305859C1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94D5390E-FE16-41A4-AE2A-BDC6F254E607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81772A60-B0C3-4E82-89A7-7096F64D356B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F2FA24F3-62B4-45E3-9852-D08BB6C61255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825EB378-46F3-4C03-9FFB-70A6592F630D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C5C21F35-CEFA-4E95-8703-7E445539EF1A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A6123DE7-894E-44BC-A019-4A0E48BA1A98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AAC02D98-A389-41B3-94A9-9A1EA77A1A00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727CDA0F-709A-492B-BBCB-FBFACCF3F549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F3627F75-98E4-465F-A96E-B2FB320B52A8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8C005081-D1EC-4280-AFE2-3B673E4245B1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36804D91-5A0B-4CB7-9792-1B892F9B65E6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4D873E1D-C603-4CC0-A1C2-243299E92E7A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F6447D3D-5002-461D-8A84-96A8899CCDE8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602EC40E-F8ED-4C3C-9234-BA5A2989617A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D07DCA0C-E754-4444-9CC7-952E80F01784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CFDFB5BA-246B-4861-8FD6-F790247D9CB5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D567EAA1-16A6-446E-9EF3-E1270C2E53D7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0B2374CA-A86D-4043-9B23-8455AF8FD116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BBF6987C-EFB0-4EEF-BF5C-0B1A2F4A8FD3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A76F792A-A0BC-4D31-8420-C7F90375C47E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45C72C2F-982B-4F14-88AB-4DEE7B514624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23AB0B20-B639-45F2-AD68-B4462E2825C0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77A11A1E-8668-4F38-B7F3-1D2A7EB22124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5EFE919F-ECB2-4DF2-B268-42A81035A446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="" xmlns:a16="http://schemas.microsoft.com/office/drawing/2014/main" id="{61C552B6-20FB-4164-B02F-9F7296634698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="" xmlns:a16="http://schemas.microsoft.com/office/drawing/2014/main" id="{BFDFA48E-28A3-47EE-88D3-A1B3A0350F9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="" xmlns:a16="http://schemas.microsoft.com/office/drawing/2014/main" id="{05C80387-3C62-4353-922D-D20F3B695D51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="" xmlns:a16="http://schemas.microsoft.com/office/drawing/2014/main" id="{E312E3F1-EB06-4A69-82B4-4FF9E3EECBD4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="" xmlns:a16="http://schemas.microsoft.com/office/drawing/2014/main" id="{E84F926E-1985-4734-88C3-3B51A1D2977B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="" xmlns:a16="http://schemas.microsoft.com/office/drawing/2014/main" id="{7074AE5E-2655-4AD5-B49B-3CBF0460C7AD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="" xmlns:a16="http://schemas.microsoft.com/office/drawing/2014/main" id="{C42794B9-B7BF-4A9C-A4EF-876E14808839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="" xmlns:a16="http://schemas.microsoft.com/office/drawing/2014/main" id="{ECA5C001-B79E-4A68-B6F4-91C0CD156BF0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="" xmlns:a16="http://schemas.microsoft.com/office/drawing/2014/main" id="{617F78D5-68DE-4EF3-9B18-BF7FC6130097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="" xmlns:a16="http://schemas.microsoft.com/office/drawing/2014/main" id="{A163E4C1-E447-4A7D-A6E3-7B369DE270B7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="" xmlns:a16="http://schemas.microsoft.com/office/drawing/2014/main" id="{F344D6E2-1683-4BCB-AFB5-02420C030787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="" xmlns:a16="http://schemas.microsoft.com/office/drawing/2014/main" id="{700609A4-DCEF-48E7-88F0-DC5E92F8471B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="" xmlns:a16="http://schemas.microsoft.com/office/drawing/2014/main" id="{A842D0B0-40C1-4CD2-BDF8-00EF192D3251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="" xmlns:a16="http://schemas.microsoft.com/office/drawing/2014/main" id="{A4E4E510-8FCC-4B94-B207-6D3192A74736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="" xmlns:a16="http://schemas.microsoft.com/office/drawing/2014/main" id="{7F2F02FC-DB61-49B5-BA26-4ECA647BA5A6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16="http://schemas.microsoft.com/office/drawing/2014/main" id="{58CA6A97-8110-46C6-9413-6571D0C83ABB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D870A67-3E4D-A0CF-26BC-9574957F1393}"/>
              </a:ext>
            </a:extLst>
          </p:cNvPr>
          <p:cNvSpPr txBox="1"/>
          <p:nvPr/>
        </p:nvSpPr>
        <p:spPr>
          <a:xfrm>
            <a:off x="6521902" y="4208003"/>
            <a:ext cx="56105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ru-RU" altLang="ko-KR" sz="3200" b="1" dirty="0">
                <a:solidFill>
                  <a:prstClr val="white"/>
                </a:solidFill>
                <a:latin typeface="Bahnschrift" panose="020B0502040204020203" pitchFamily="34" charset="0"/>
                <a:cs typeface="Arial" pitchFamily="34" charset="0"/>
              </a:rPr>
              <a:t>Практическая работа №17</a:t>
            </a:r>
            <a:endParaRPr lang="ko-KR" altLang="en-US" sz="3200" b="1" dirty="0">
              <a:solidFill>
                <a:prstClr val="white"/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Логика приложения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08CB09D-00BF-298E-C51A-095972D24750}"/>
              </a:ext>
            </a:extLst>
          </p:cNvPr>
          <p:cNvSpPr/>
          <p:nvPr/>
        </p:nvSpPr>
        <p:spPr>
          <a:xfrm>
            <a:off x="457200" y="1337793"/>
            <a:ext cx="114452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Bahnschrift" panose="020B0502040204020203" pitchFamily="34" charset="0"/>
              </a:rPr>
              <a:t>Управление значением кнопки через конвертацию текста </a:t>
            </a:r>
            <a:r>
              <a:rPr lang="ru-RU" sz="2800" b="1" dirty="0" smtClean="0">
                <a:latin typeface="Bahnschrift" panose="020B0502040204020203" pitchFamily="34" charset="0"/>
              </a:rPr>
              <a:t>и числа</a:t>
            </a:r>
            <a:r>
              <a:rPr lang="en-US" sz="2800" b="1" dirty="0" smtClean="0">
                <a:latin typeface="Bahnschrift" panose="020B0502040204020203" pitchFamily="34" charset="0"/>
              </a:rPr>
              <a:t>:</a:t>
            </a:r>
          </a:p>
          <a:p>
            <a:r>
              <a:rPr lang="ru-RU" sz="2800" dirty="0" smtClean="0">
                <a:latin typeface="Bahnschrift" panose="020B0502040204020203" pitchFamily="34" charset="0"/>
              </a:rPr>
              <a:t>Пользователь </a:t>
            </a:r>
            <a:r>
              <a:rPr lang="ru-RU" sz="2800" dirty="0">
                <a:latin typeface="Bahnschrift" panose="020B0502040204020203" pitchFamily="34" charset="0"/>
              </a:rPr>
              <a:t>вводит текст, на его основе динамически изменяется текст кнопки (например, описание действий).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Вводит число, которое изменяет ширину кнопки и ее положение на странице.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Логика реализуется с использованием: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Текстового конвертера (</a:t>
            </a:r>
            <a:r>
              <a:rPr lang="ru-RU" sz="2800" b="1" dirty="0" err="1" smtClean="0">
                <a:latin typeface="Bahnschrift" panose="020B0502040204020203" pitchFamily="34" charset="0"/>
              </a:rPr>
              <a:t>StringToActionConverter</a:t>
            </a:r>
            <a:r>
              <a:rPr lang="en-US" sz="2800" b="1" dirty="0" smtClean="0">
                <a:latin typeface="Bahnschrift" panose="020B0502040204020203" pitchFamily="34" charset="0"/>
              </a:rPr>
              <a:t>.</a:t>
            </a:r>
            <a:r>
              <a:rPr lang="en-US" sz="2800" b="1" dirty="0" err="1" smtClean="0">
                <a:latin typeface="Bahnschrift" panose="020B0502040204020203" pitchFamily="34" charset="0"/>
              </a:rPr>
              <a:t>cs</a:t>
            </a:r>
            <a:r>
              <a:rPr lang="ru-RU" sz="2800" dirty="0" smtClean="0">
                <a:latin typeface="Bahnschrift" panose="020B0502040204020203" pitchFamily="34" charset="0"/>
              </a:rPr>
              <a:t>) </a:t>
            </a:r>
            <a:r>
              <a:rPr lang="ru-RU" sz="2800" dirty="0">
                <a:latin typeface="Bahnschrift" panose="020B0502040204020203" pitchFamily="34" charset="0"/>
              </a:rPr>
              <a:t>для изменения текста кнопки.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Числового конвертера (</a:t>
            </a:r>
            <a:r>
              <a:rPr lang="ru-RU" sz="2800" b="1" dirty="0" err="1" smtClean="0">
                <a:latin typeface="Bahnschrift" panose="020B0502040204020203" pitchFamily="34" charset="0"/>
              </a:rPr>
              <a:t>NumberToWidthConverter</a:t>
            </a:r>
            <a:r>
              <a:rPr lang="en-US" sz="2800" b="1" dirty="0" smtClean="0">
                <a:latin typeface="Bahnschrift" panose="020B0502040204020203" pitchFamily="34" charset="0"/>
              </a:rPr>
              <a:t>.</a:t>
            </a:r>
            <a:r>
              <a:rPr lang="en-US" sz="2800" b="1" dirty="0" err="1" smtClean="0">
                <a:latin typeface="Bahnschrift" panose="020B0502040204020203" pitchFamily="34" charset="0"/>
              </a:rPr>
              <a:t>cs</a:t>
            </a:r>
            <a:r>
              <a:rPr lang="ru-RU" sz="2800" dirty="0" smtClean="0">
                <a:latin typeface="Bahnschrift" panose="020B0502040204020203" pitchFamily="34" charset="0"/>
              </a:rPr>
              <a:t>) </a:t>
            </a:r>
            <a:r>
              <a:rPr lang="ru-RU" sz="2800" dirty="0">
                <a:latin typeface="Bahnschrift" panose="020B0502040204020203" pitchFamily="34" charset="0"/>
              </a:rPr>
              <a:t>для изменения ширины кнопки и её горизонтального расположения.</a:t>
            </a:r>
            <a:endParaRPr lang="ru-RU" sz="2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32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67729"/>
            <a:ext cx="901166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Выполните задание</a:t>
            </a:r>
            <a:endParaRPr lang="ko-KR" altLang="en-US" sz="44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07" y="1303775"/>
            <a:ext cx="3095148" cy="49716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512" y="1303775"/>
            <a:ext cx="2856077" cy="4971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346" y="1303775"/>
            <a:ext cx="2894980" cy="497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0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1007" y="406202"/>
            <a:ext cx="98037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Конвертеры значений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153" y="1337793"/>
            <a:ext cx="1090535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141718"/>
                </a:solidFill>
                <a:latin typeface="__Karla_78bc08"/>
              </a:rPr>
              <a:t>Конвертеры значений позволяют преобразовать данные между источником привязки и целевым элементом интерфейса. Особенно полезны, если типы данных различаются или требуется дополнительное форматирование.</a:t>
            </a:r>
          </a:p>
          <a:p>
            <a:r>
              <a:rPr lang="ru-RU" sz="3200" dirty="0">
                <a:solidFill>
                  <a:srgbClr val="141718"/>
                </a:solidFill>
                <a:latin typeface="__Karla_78bc08"/>
              </a:rPr>
              <a:t>Пример.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141718"/>
                </a:solidFill>
                <a:latin typeface="__Karla_78bc08"/>
              </a:rPr>
              <a:t>Привязка между типом </a:t>
            </a:r>
            <a:r>
              <a:rPr lang="ru-RU" sz="3200" b="1" dirty="0" err="1">
                <a:solidFill>
                  <a:srgbClr val="141718"/>
                </a:solidFill>
                <a:latin typeface="__Karla_78bc08"/>
              </a:rPr>
              <a:t>DateTime</a:t>
            </a:r>
            <a:r>
              <a:rPr lang="ru-RU" sz="3200" dirty="0">
                <a:solidFill>
                  <a:srgbClr val="141718"/>
                </a:solidFill>
                <a:latin typeface="__Karla_78bc08"/>
              </a:rPr>
              <a:t> (в источнике) и типом </a:t>
            </a:r>
            <a:r>
              <a:rPr lang="ru-RU" sz="3200" b="1" dirty="0" err="1">
                <a:solidFill>
                  <a:srgbClr val="141718"/>
                </a:solidFill>
                <a:latin typeface="__Karla_78bc08"/>
              </a:rPr>
              <a:t>string</a:t>
            </a:r>
            <a:r>
              <a:rPr lang="ru-RU" sz="3200" dirty="0">
                <a:solidFill>
                  <a:srgbClr val="141718"/>
                </a:solidFill>
                <a:latin typeface="__Karla_78bc08"/>
              </a:rPr>
              <a:t> (в целевом элементе интерфейса).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141718"/>
                </a:solidFill>
                <a:latin typeface="__Karla_78bc08"/>
              </a:rPr>
              <a:t>Преобразование цвета (</a:t>
            </a:r>
            <a:r>
              <a:rPr lang="ru-RU" sz="3200" b="1" dirty="0" err="1">
                <a:solidFill>
                  <a:srgbClr val="141718"/>
                </a:solidFill>
                <a:latin typeface="__Karla_78bc08"/>
              </a:rPr>
              <a:t>string</a:t>
            </a:r>
            <a:r>
              <a:rPr lang="ru-RU" sz="3200" dirty="0">
                <a:solidFill>
                  <a:srgbClr val="141718"/>
                </a:solidFill>
                <a:latin typeface="__Karla_78bc08"/>
              </a:rPr>
              <a:t> </a:t>
            </a:r>
            <a:r>
              <a:rPr lang="ru-RU" sz="3200" b="1" dirty="0">
                <a:solidFill>
                  <a:srgbClr val="141718"/>
                </a:solidFill>
                <a:latin typeface="__Karla_78bc08"/>
              </a:rPr>
              <a:t>-&gt; Color</a:t>
            </a:r>
            <a:r>
              <a:rPr lang="ru-RU" sz="3200" dirty="0">
                <a:solidFill>
                  <a:srgbClr val="141718"/>
                </a:solidFill>
                <a:latin typeface="__Karla_78bc08"/>
              </a:rPr>
              <a:t>) в зависимости от вводимого текста.</a:t>
            </a:r>
          </a:p>
        </p:txBody>
      </p:sp>
    </p:spTree>
    <p:extLst>
      <p:ext uri="{BB962C8B-B14F-4D97-AF65-F5344CB8AC3E}">
        <p14:creationId xmlns:p14="http://schemas.microsoft.com/office/powerpoint/2010/main" val="93445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свойств</a:t>
            </a:r>
            <a:endParaRPr lang="ko-KR" altLang="en-US" sz="4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154" y="1337793"/>
            <a:ext cx="113372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свойств 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позволяют реагировать на изменение свойств объекта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Составляющие: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Property: свойство, которое нужно отслеживать.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Value: значение, активирующее триггер.</a:t>
            </a:r>
          </a:p>
          <a:p>
            <a:r>
              <a:rPr lang="ru-RU" sz="2800" dirty="0" err="1">
                <a:latin typeface="Bahnschrift" panose="020B0502040204020203" pitchFamily="34" charset="0"/>
              </a:rPr>
              <a:t>TargetType</a:t>
            </a:r>
            <a:r>
              <a:rPr lang="ru-RU" sz="2800" dirty="0">
                <a:latin typeface="Bahnschrift" panose="020B0502040204020203" pitchFamily="34" charset="0"/>
              </a:rPr>
              <a:t>: тип объекта, к которому применяется триггер.</a:t>
            </a:r>
          </a:p>
          <a:p>
            <a:endParaRPr lang="ru-RU" sz="2800" dirty="0">
              <a:latin typeface="Bahnschrift" panose="020B0502040204020203" pitchFamily="34" charset="0"/>
            </a:endParaRPr>
          </a:p>
          <a:p>
            <a:r>
              <a:rPr lang="ru-RU" sz="2800" dirty="0">
                <a:latin typeface="Bahnschrift" panose="020B0502040204020203" pitchFamily="34" charset="0"/>
              </a:rPr>
              <a:t>Пример (</a:t>
            </a:r>
            <a:r>
              <a:rPr lang="en-US" sz="2800" dirty="0">
                <a:latin typeface="Bahnschrift" panose="020B0502040204020203" pitchFamily="34" charset="0"/>
              </a:rPr>
              <a:t>XAML):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&lt;Trigger Property="</a:t>
            </a:r>
            <a:r>
              <a:rPr lang="en-US" sz="2800" dirty="0" err="1">
                <a:latin typeface="Bahnschrift" panose="020B0502040204020203" pitchFamily="34" charset="0"/>
              </a:rPr>
              <a:t>Entry.IsFocused</a:t>
            </a:r>
            <a:r>
              <a:rPr lang="en-US" sz="2800" dirty="0">
                <a:latin typeface="Bahnschrift" panose="020B0502040204020203" pitchFamily="34" charset="0"/>
              </a:rPr>
              <a:t>" Value="True" </a:t>
            </a:r>
            <a:r>
              <a:rPr lang="en-US" sz="2800" dirty="0" err="1">
                <a:latin typeface="Bahnschrift" panose="020B0502040204020203" pitchFamily="34" charset="0"/>
              </a:rPr>
              <a:t>TargetType</a:t>
            </a:r>
            <a:r>
              <a:rPr lang="en-US" sz="2800" dirty="0">
                <a:latin typeface="Bahnschrift" panose="020B0502040204020203" pitchFamily="34" charset="0"/>
              </a:rPr>
              <a:t>="Entry"&gt;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    &lt;Setter Property="</a:t>
            </a:r>
            <a:r>
              <a:rPr lang="en-US" sz="2800" dirty="0" err="1">
                <a:latin typeface="Bahnschrift" panose="020B0502040204020203" pitchFamily="34" charset="0"/>
              </a:rPr>
              <a:t>TextColor</a:t>
            </a:r>
            <a:r>
              <a:rPr lang="en-US" sz="2800" dirty="0">
                <a:latin typeface="Bahnschrift" panose="020B0502040204020203" pitchFamily="34" charset="0"/>
              </a:rPr>
              <a:t>" Value="Red" /&gt;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&lt;/Trigger&gt;</a:t>
            </a:r>
          </a:p>
          <a:p>
            <a:endParaRPr lang="ru-RU" sz="2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56FEB27-B8E7-9400-7266-8CB0DF7E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9B19951-2267-5941-5358-1E3A883AF269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Интерфейс </a:t>
            </a:r>
            <a:r>
              <a:rPr lang="en-US" altLang="ko-KR" sz="4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IValueConverter</a:t>
            </a:r>
            <a:endParaRPr lang="ru-RU" altLang="ko-KR" sz="4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9DCE093-2D4A-AD5B-5254-621A9F886831}"/>
              </a:ext>
            </a:extLst>
          </p:cNvPr>
          <p:cNvSpPr/>
          <p:nvPr/>
        </p:nvSpPr>
        <p:spPr>
          <a:xfrm>
            <a:off x="565154" y="1337793"/>
            <a:ext cx="113372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Для создания конвертера необходимо реализовать интерфейс </a:t>
            </a: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IValueConverter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 который содержит </a:t>
            </a:r>
            <a:r>
              <a:rPr lang="ru-RU" altLang="ko-K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два метода:</a:t>
            </a:r>
          </a:p>
          <a:p>
            <a:r>
              <a:rPr lang="ru-RU" altLang="ko-KR" sz="2800" b="1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Convert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- преобразует значение от источника привязки к типу целевого элемента.</a:t>
            </a:r>
          </a:p>
          <a:p>
            <a:r>
              <a:rPr lang="ru-RU" altLang="ko-KR" sz="2800" b="1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ConvertBack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- возвращает значение к исходному типу (используется реже).</a:t>
            </a:r>
          </a:p>
          <a:p>
            <a:r>
              <a:rPr lang="ru-RU" altLang="ko-K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Аргументы методов: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object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</a:t>
            </a: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value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: значение для преобразования.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Type </a:t>
            </a: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targetType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: тип конечного значения.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object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</a:t>
            </a: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parameter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: дополнительный параметр.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CultureInfo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</a:t>
            </a:r>
            <a:r>
              <a:rPr lang="ru-RU" altLang="ko-KR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culture</a:t>
            </a:r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: текущая культура приложения.</a:t>
            </a:r>
            <a:endParaRPr lang="en-US" altLang="ko-KR" sz="2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8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A705F37-56E8-9D4A-74E0-A63FD2F1B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7DD8328-AB16-1EF8-429F-6F2A4714A3E7}"/>
              </a:ext>
            </a:extLst>
          </p:cNvPr>
          <p:cNvSpPr txBox="1"/>
          <p:nvPr/>
        </p:nvSpPr>
        <p:spPr>
          <a:xfrm>
            <a:off x="1970282" y="36870"/>
            <a:ext cx="901166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Пример конвертера. Преобразование даты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D3954D-BCCC-E0EF-340E-38E0F19F3FD1}"/>
              </a:ext>
            </a:extLst>
          </p:cNvPr>
          <p:cNvSpPr/>
          <p:nvPr/>
        </p:nvSpPr>
        <p:spPr>
          <a:xfrm>
            <a:off x="427357" y="1392575"/>
            <a:ext cx="113372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public class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DateTimeToLocalDateConverter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: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IValueConverter</a:t>
            </a:r>
            <a:endParaRPr lang="en-US" altLang="ko-KR" sz="21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{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public object Convert(object value, Type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targetType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 object parameter,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CultureInfo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culture)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{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return ((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DateTime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)value).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ToString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("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dd.MM.yyyy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");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}</a:t>
            </a:r>
          </a:p>
          <a:p>
            <a:endParaRPr lang="en-US" altLang="ko-KR" sz="21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public object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ConvertBack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(object value, Type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targetType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 object parameter,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CultureInfo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culture)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{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return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DateTime.Now.ToString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("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dd.MM.yyyy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");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}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</a:t>
            </a:r>
            <a:endParaRPr lang="ru-RU" altLang="ko-KR" sz="21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ru-RU" sz="2400" b="0" i="0" dirty="0">
                <a:solidFill>
                  <a:srgbClr val="141718"/>
                </a:solidFill>
                <a:effectLst/>
                <a:latin typeface="__Karla_78bc08"/>
              </a:rPr>
              <a:t>Применение в </a:t>
            </a:r>
            <a:r>
              <a:rPr lang="en-US" sz="2400" b="0" i="0" dirty="0">
                <a:solidFill>
                  <a:srgbClr val="141718"/>
                </a:solidFill>
                <a:effectLst/>
                <a:latin typeface="__Karla_78bc08"/>
              </a:rPr>
              <a:t>XAML:</a:t>
            </a:r>
            <a:endParaRPr lang="ru-RU" sz="2100" b="0" i="0" dirty="0">
              <a:solidFill>
                <a:prstClr val="black">
                  <a:lumMod val="75000"/>
                  <a:lumOff val="25000"/>
                </a:prstClr>
              </a:solidFill>
              <a:effectLst/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&lt;Label Text="{Binding Source={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x:Reference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Name=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datePicker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}, Path=Date,</a:t>
            </a:r>
          </a:p>
          <a:p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      Converter={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StaticResource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</a:t>
            </a:r>
            <a:r>
              <a:rPr lang="en-US" altLang="ko-KR" sz="2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dateConverter</a:t>
            </a:r>
            <a:r>
              <a:rPr lang="en-US" altLang="ko-KR" sz="21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}}" /&gt;</a:t>
            </a:r>
          </a:p>
          <a:p>
            <a:endParaRPr lang="en-US" altLang="ko-KR" sz="21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92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01CB9A3-DA9C-0F82-D45D-B0F6D0FB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65976E5-E7B9-D5CB-E4A6-6A1C2BAED2FC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Подключение конвертеров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CE26673-96BB-8338-03DC-B5E529A9B890}"/>
              </a:ext>
            </a:extLst>
          </p:cNvPr>
          <p:cNvSpPr/>
          <p:nvPr/>
        </p:nvSpPr>
        <p:spPr>
          <a:xfrm>
            <a:off x="565154" y="1238191"/>
            <a:ext cx="1133728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Чтобы использовать конвертер, необходимо:</a:t>
            </a:r>
            <a:endParaRPr lang="ru-RU" sz="30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ru-RU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Определить его в пространстве имен, например:</a:t>
            </a:r>
          </a:p>
          <a:p>
            <a:r>
              <a:rPr lang="ru-RU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xmlns:local</a:t>
            </a:r>
            <a:r>
              <a:rPr lang="ru-RU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="</a:t>
            </a:r>
            <a:r>
              <a:rPr lang="ru-RU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clr-namespace:HelloApp;assembly</a:t>
            </a:r>
            <a:r>
              <a:rPr lang="ru-RU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=</a:t>
            </a:r>
            <a:r>
              <a:rPr lang="ru-RU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HelloApp</a:t>
            </a:r>
            <a:r>
              <a:rPr lang="ru-RU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"</a:t>
            </a:r>
          </a:p>
          <a:p>
            <a:r>
              <a:rPr lang="ru-RU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Добавить его в ресурсы: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ContentPage.Resources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&gt;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&lt;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ResourceDictionary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&gt;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&lt;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local:DateTimeToLocalDateConverter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x:Key="dateConverter" /&gt;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&lt;/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ResourceDictionary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&gt;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&lt;/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ContentPage.Resources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&gt;</a:t>
            </a:r>
          </a:p>
          <a:p>
            <a:r>
              <a:rPr lang="ru-RU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Применить с помощью выражения привязки:</a:t>
            </a:r>
          </a:p>
          <a:p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Converter={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StaticResource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</a:t>
            </a:r>
            <a:r>
              <a:rPr lang="en-US" altLang="ko-KR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dateConverter</a:t>
            </a:r>
            <a:r>
              <a:rPr lang="en-US" altLang="ko-KR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5572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Логика приложения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08CB09D-00BF-298E-C51A-095972D24750}"/>
              </a:ext>
            </a:extLst>
          </p:cNvPr>
          <p:cNvSpPr/>
          <p:nvPr/>
        </p:nvSpPr>
        <p:spPr>
          <a:xfrm>
            <a:off x="565154" y="1337793"/>
            <a:ext cx="113372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Bahnschrift" panose="020B0502040204020203" pitchFamily="34" charset="0"/>
              </a:rPr>
              <a:t>Создать приложение, где пользователь вводит текст, и на его основе меняется цвет текста в метке (Label). Логика реализуется с использованием:</a:t>
            </a:r>
          </a:p>
          <a:p>
            <a:endParaRPr lang="ru-RU" sz="3000" dirty="0">
              <a:latin typeface="Bahnschrift" panose="020B0502040204020203" pitchFamily="34" charset="0"/>
            </a:endParaRPr>
          </a:p>
          <a:p>
            <a:r>
              <a:rPr lang="ru-RU" sz="3000" dirty="0">
                <a:latin typeface="Bahnschrift" panose="020B0502040204020203" pitchFamily="34" charset="0"/>
              </a:rPr>
              <a:t>Конвертера (</a:t>
            </a:r>
            <a:r>
              <a:rPr lang="ru-RU" sz="3000" dirty="0" err="1">
                <a:latin typeface="Bahnschrift" panose="020B0502040204020203" pitchFamily="34" charset="0"/>
              </a:rPr>
              <a:t>StringToColorConverter</a:t>
            </a:r>
            <a:r>
              <a:rPr lang="ru-RU" sz="3000" dirty="0">
                <a:latin typeface="Bahnschrift" panose="020B0502040204020203" pitchFamily="34" charset="0"/>
              </a:rPr>
              <a:t>)</a:t>
            </a:r>
          </a:p>
          <a:p>
            <a:r>
              <a:rPr lang="ru-RU" sz="3000" dirty="0">
                <a:latin typeface="Bahnschrift" panose="020B0502040204020203" pitchFamily="34" charset="0"/>
              </a:rPr>
              <a:t>Триггеров (</a:t>
            </a:r>
            <a:r>
              <a:rPr lang="ru-RU" sz="3000" dirty="0" err="1">
                <a:latin typeface="Bahnschrift" panose="020B0502040204020203" pitchFamily="34" charset="0"/>
              </a:rPr>
              <a:t>DataTrigger</a:t>
            </a:r>
            <a:r>
              <a:rPr lang="ru-RU" sz="3000" dirty="0">
                <a:latin typeface="Bahnschrift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869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en-US" altLang="ko-KR" sz="48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MainPage</a:t>
            </a:r>
            <a:endParaRPr lang="ru-RU" altLang="ko-KR" sz="4800" b="1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08CB09D-00BF-298E-C51A-095972D24750}"/>
              </a:ext>
            </a:extLst>
          </p:cNvPr>
          <p:cNvSpPr/>
          <p:nvPr/>
        </p:nvSpPr>
        <p:spPr>
          <a:xfrm>
            <a:off x="565154" y="1337793"/>
            <a:ext cx="1133728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public partial class </a:t>
            </a:r>
            <a:r>
              <a:rPr lang="en-US" sz="2000" dirty="0" err="1"/>
              <a:t>MainPage</a:t>
            </a:r>
            <a:r>
              <a:rPr lang="en-US" sz="2000" dirty="0"/>
              <a:t> : </a:t>
            </a:r>
            <a:r>
              <a:rPr lang="en-US" sz="2000" dirty="0" err="1"/>
              <a:t>ContentPage</a:t>
            </a:r>
            <a:endParaRPr lang="en-US" sz="2000" dirty="0"/>
          </a:p>
          <a:p>
            <a:r>
              <a:rPr lang="ru-RU" sz="2000" dirty="0"/>
              <a:t>    {</a:t>
            </a:r>
          </a:p>
          <a:p>
            <a:r>
              <a:rPr lang="en-US" sz="2000" dirty="0"/>
              <a:t>        public </a:t>
            </a:r>
            <a:r>
              <a:rPr lang="en-US" sz="2000" dirty="0" err="1"/>
              <a:t>ICommand</a:t>
            </a:r>
            <a:r>
              <a:rPr lang="en-US" sz="2000" dirty="0"/>
              <a:t> </a:t>
            </a:r>
            <a:r>
              <a:rPr lang="en-US" sz="2000" dirty="0" err="1"/>
              <a:t>ValidateCommand</a:t>
            </a:r>
            <a:r>
              <a:rPr lang="en-US" sz="2000" dirty="0"/>
              <a:t> { get; set; } // </a:t>
            </a:r>
            <a:r>
              <a:rPr lang="ru-RU" sz="2000" dirty="0"/>
              <a:t>Команда для кнопки</a:t>
            </a:r>
          </a:p>
          <a:p>
            <a:endParaRPr lang="ru-RU" sz="2000" dirty="0"/>
          </a:p>
          <a:p>
            <a:r>
              <a:rPr lang="en-US" sz="2000" dirty="0"/>
              <a:t>        public </a:t>
            </a:r>
            <a:r>
              <a:rPr lang="en-US" sz="2000" dirty="0" err="1"/>
              <a:t>MainPage</a:t>
            </a:r>
            <a:r>
              <a:rPr lang="en-US" sz="2000" dirty="0"/>
              <a:t>()</a:t>
            </a:r>
          </a:p>
          <a:p>
            <a:r>
              <a:rPr lang="ru-RU" sz="2000" dirty="0"/>
              <a:t>        {</a:t>
            </a:r>
          </a:p>
          <a:p>
            <a:r>
              <a:rPr lang="en-US" sz="2000" dirty="0"/>
              <a:t>            </a:t>
            </a:r>
            <a:r>
              <a:rPr lang="en-US" sz="2000" dirty="0" err="1"/>
              <a:t>InitializeComponent</a:t>
            </a:r>
            <a:r>
              <a:rPr lang="en-US" sz="2000" dirty="0"/>
              <a:t>();</a:t>
            </a:r>
          </a:p>
          <a:p>
            <a:endParaRPr lang="ru-RU" sz="2000" dirty="0"/>
          </a:p>
          <a:p>
            <a:r>
              <a:rPr lang="en-US" sz="2000" dirty="0"/>
              <a:t>            </a:t>
            </a:r>
            <a:r>
              <a:rPr lang="en-US" sz="2000" dirty="0" err="1"/>
              <a:t>ValidateCommand</a:t>
            </a:r>
            <a:r>
              <a:rPr lang="en-US" sz="2000" dirty="0"/>
              <a:t> = new Command(() =&gt;</a:t>
            </a:r>
          </a:p>
          <a:p>
            <a:r>
              <a:rPr lang="ru-RU" sz="2000" dirty="0"/>
              <a:t>            {</a:t>
            </a:r>
          </a:p>
          <a:p>
            <a:r>
              <a:rPr lang="en-US" sz="2000" dirty="0"/>
              <a:t>                string </a:t>
            </a:r>
            <a:r>
              <a:rPr lang="en-US" sz="2000" dirty="0" err="1"/>
              <a:t>userInput</a:t>
            </a:r>
            <a:r>
              <a:rPr lang="en-US" sz="2000" dirty="0"/>
              <a:t> = colorEntry.Text?.</a:t>
            </a:r>
            <a:r>
              <a:rPr lang="en-US" sz="2000" dirty="0" err="1"/>
              <a:t>ToLower</a:t>
            </a:r>
            <a:r>
              <a:rPr lang="en-US" sz="2000" dirty="0"/>
              <a:t>();</a:t>
            </a:r>
          </a:p>
          <a:p>
            <a:r>
              <a:rPr lang="ru-RU" sz="2000" dirty="0"/>
              <a:t>                </a:t>
            </a:r>
            <a:r>
              <a:rPr lang="ru-RU" sz="2000" dirty="0" err="1"/>
              <a:t>DisplayAlert</a:t>
            </a:r>
            <a:r>
              <a:rPr lang="ru-RU" sz="2000" dirty="0"/>
              <a:t>("Информация", $"Вы вводите цвет: {</a:t>
            </a:r>
            <a:r>
              <a:rPr lang="ru-RU" sz="2000" dirty="0" err="1"/>
              <a:t>userInput</a:t>
            </a:r>
            <a:r>
              <a:rPr lang="ru-RU" sz="2000" dirty="0"/>
              <a:t> ?? "неизвестный"}", "OK");</a:t>
            </a:r>
          </a:p>
          <a:p>
            <a:r>
              <a:rPr lang="ru-RU" sz="2000" dirty="0"/>
              <a:t>            });</a:t>
            </a:r>
          </a:p>
          <a:p>
            <a:endParaRPr lang="ru-RU" sz="2000" dirty="0"/>
          </a:p>
          <a:p>
            <a:r>
              <a:rPr lang="ru-RU" sz="2000" dirty="0"/>
              <a:t>            </a:t>
            </a:r>
            <a:r>
              <a:rPr lang="ru-RU" sz="2000" dirty="0" err="1"/>
              <a:t>BindingContext</a:t>
            </a:r>
            <a:r>
              <a:rPr lang="ru-RU" sz="2000" dirty="0"/>
              <a:t> = </a:t>
            </a:r>
            <a:r>
              <a:rPr lang="ru-RU" sz="2000" dirty="0" err="1"/>
              <a:t>this</a:t>
            </a:r>
            <a:r>
              <a:rPr lang="ru-RU" sz="2000" dirty="0"/>
              <a:t>; // </a:t>
            </a:r>
            <a:r>
              <a:rPr lang="ru-RU" sz="2000" dirty="0" smtClean="0"/>
              <a:t>уст-ка контекста </a:t>
            </a:r>
            <a:r>
              <a:rPr lang="ru-RU" sz="2000" dirty="0"/>
              <a:t>для команды</a:t>
            </a:r>
          </a:p>
          <a:p>
            <a:r>
              <a:rPr lang="ru-RU" sz="2000" dirty="0"/>
              <a:t>        }</a:t>
            </a:r>
          </a:p>
          <a:p>
            <a:r>
              <a:rPr lang="ru-RU" sz="2000" dirty="0"/>
              <a:t>    }</a:t>
            </a:r>
            <a:endParaRPr lang="ru-RU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6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67729"/>
            <a:ext cx="901166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Выполните задание</a:t>
            </a:r>
            <a:endParaRPr lang="ko-KR" altLang="en-US" sz="44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233" y="1259456"/>
            <a:ext cx="3225936" cy="52294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302" y="1259456"/>
            <a:ext cx="3096950" cy="522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40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s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4C93DF"/>
      </a:accent3>
      <a:accent4>
        <a:srgbClr val="F77660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546</Words>
  <Application>Microsoft Office PowerPoint</Application>
  <PresentationFormat>Широкоэкранный</PresentationFormat>
  <Paragraphs>87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 Unicode MS</vt:lpstr>
      <vt:lpstr>__Karla_78bc08</vt:lpstr>
      <vt:lpstr>Arial</vt:lpstr>
      <vt:lpstr>Bahnschrift</vt:lpstr>
      <vt:lpstr>Calibri</vt:lpstr>
      <vt:lpstr>Calibri Light</vt:lpstr>
      <vt:lpstr>Тема Office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30</cp:revision>
  <dcterms:created xsi:type="dcterms:W3CDTF">2024-09-17T19:01:21Z</dcterms:created>
  <dcterms:modified xsi:type="dcterms:W3CDTF">2025-03-06T12:32:09Z</dcterms:modified>
</cp:coreProperties>
</file>